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9"/>
  </p:notesMasterIdLst>
  <p:handoutMasterIdLst>
    <p:handoutMasterId r:id="rId30"/>
  </p:handoutMasterIdLst>
  <p:sldIdLst>
    <p:sldId id="1610" r:id="rId3"/>
    <p:sldId id="1611" r:id="rId4"/>
    <p:sldId id="1582" r:id="rId5"/>
    <p:sldId id="1606" r:id="rId6"/>
    <p:sldId id="1584" r:id="rId7"/>
    <p:sldId id="1578" r:id="rId8"/>
    <p:sldId id="1599" r:id="rId9"/>
    <p:sldId id="1600" r:id="rId10"/>
    <p:sldId id="1601" r:id="rId11"/>
    <p:sldId id="1602" r:id="rId12"/>
    <p:sldId id="1603" r:id="rId13"/>
    <p:sldId id="1604" r:id="rId14"/>
    <p:sldId id="1595" r:id="rId15"/>
    <p:sldId id="1583" r:id="rId16"/>
    <p:sldId id="1587" r:id="rId17"/>
    <p:sldId id="1588" r:id="rId18"/>
    <p:sldId id="1585" r:id="rId19"/>
    <p:sldId id="1589" r:id="rId20"/>
    <p:sldId id="1608" r:id="rId21"/>
    <p:sldId id="1590" r:id="rId22"/>
    <p:sldId id="1609" r:id="rId23"/>
    <p:sldId id="1592" r:id="rId24"/>
    <p:sldId id="1591" r:id="rId25"/>
    <p:sldId id="1605" r:id="rId26"/>
    <p:sldId id="1612" r:id="rId27"/>
    <p:sldId id="1613" r:id="rId28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7DB9FB"/>
    <a:srgbClr val="C0C0C0"/>
    <a:srgbClr val="255B89"/>
    <a:srgbClr val="5E5E5E"/>
    <a:srgbClr val="FFFFFF"/>
    <a:srgbClr val="5F6062"/>
    <a:srgbClr val="5E5F61"/>
    <a:srgbClr val="00D0FA"/>
    <a:srgbClr val="7E7F82"/>
    <a:srgbClr val="00A0C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-1116" y="-81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67029" y="1353100"/>
            <a:ext cx="1203403" cy="144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-211440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959" y="4157663"/>
            <a:ext cx="1090420" cy="93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5971" y="1194216"/>
            <a:ext cx="1170885" cy="140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13402" y="143887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1679" y="4157663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233652" y="145912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25904" y="6537886"/>
            <a:ext cx="239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30 NOVEMBER 2017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WHY DOES HELIOCENTRIC LINKING WORK?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724" y="6423032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sp>
        <p:nvSpPr>
          <p:cNvPr id="25" name="Oval 24"/>
          <p:cNvSpPr/>
          <p:nvPr/>
        </p:nvSpPr>
        <p:spPr bwMode="auto">
          <a:xfrm rot="20620318">
            <a:off x="3933096" y="2708455"/>
            <a:ext cx="3790676" cy="672769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955678" y="2978798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111228" y="5119082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483730" y="5631094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459637">
            <a:off x="4694256" y="2602667"/>
            <a:ext cx="498514" cy="4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 bwMode="auto">
          <a:xfrm>
            <a:off x="4808624" y="2985482"/>
            <a:ext cx="922026" cy="27597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656224" y="2985482"/>
            <a:ext cx="1023640" cy="27785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961024" y="2985482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808624" y="2985482"/>
            <a:ext cx="2326795" cy="2131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656224" y="2985482"/>
            <a:ext cx="2428409" cy="21500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6229722" y="5418535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288840" y="536447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92D050"/>
                </a:solidFill>
                <a:latin typeface="Oswald Light"/>
                <a:cs typeface="Oswald Light"/>
              </a:rPr>
              <a:t>known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5726" y="4289405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  <a:cs typeface="Oswald Light"/>
              </a:rPr>
              <a:t>unknown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99279" y="4620997"/>
            <a:ext cx="10663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unknown, but: 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 inferable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~constant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87368" y="3692470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87368" y="2016372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7885944" y="4777138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Oswald Light"/>
                <a:cs typeface="Oswald Light"/>
              </a:rPr>
              <a:t>Heliocentric POV (~linear)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25835" y="3089259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  <a:cs typeface="Oswald Light"/>
              </a:rPr>
              <a:t>Earth POV (nonlinear)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7887368" y="3895558"/>
            <a:ext cx="1748590" cy="780716"/>
          </a:xfrm>
          <a:custGeom>
            <a:avLst/>
            <a:gdLst>
              <a:gd name="connsiteX0" fmla="*/ 0 w 1748590"/>
              <a:gd name="connsiteY0" fmla="*/ 780716 h 780716"/>
              <a:gd name="connsiteX1" fmla="*/ 898358 w 1748590"/>
              <a:gd name="connsiteY1" fmla="*/ 310147 h 780716"/>
              <a:gd name="connsiteX2" fmla="*/ 1748590 w 1748590"/>
              <a:gd name="connsiteY2" fmla="*/ 0 h 78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90" h="780716">
                <a:moveTo>
                  <a:pt x="0" y="780716"/>
                </a:moveTo>
                <a:cubicBezTo>
                  <a:pt x="303463" y="610491"/>
                  <a:pt x="606926" y="440266"/>
                  <a:pt x="898358" y="310147"/>
                </a:cubicBezTo>
                <a:cubicBezTo>
                  <a:pt x="1189790" y="180028"/>
                  <a:pt x="1469190" y="90014"/>
                  <a:pt x="1748590" y="0"/>
                </a:cubicBez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716220" y="4154899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096413" y="2467985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7887368" y="2125384"/>
            <a:ext cx="1759285" cy="987704"/>
          </a:xfrm>
          <a:custGeom>
            <a:avLst/>
            <a:gdLst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310148 w 1764632"/>
              <a:gd name="connsiteY8" fmla="*/ 5423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419911 w 1764632"/>
              <a:gd name="connsiteY8" fmla="*/ 5550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8641 h 1022810"/>
              <a:gd name="connsiteX1" fmla="*/ 609600 w 1764632"/>
              <a:gd name="connsiteY1" fmla="*/ 915862 h 1022810"/>
              <a:gd name="connsiteX2" fmla="*/ 1112253 w 1764632"/>
              <a:gd name="connsiteY2" fmla="*/ 787525 h 1022810"/>
              <a:gd name="connsiteX3" fmla="*/ 1267327 w 1764632"/>
              <a:gd name="connsiteY3" fmla="*/ 407862 h 1022810"/>
              <a:gd name="connsiteX4" fmla="*/ 1171074 w 1764632"/>
              <a:gd name="connsiteY4" fmla="*/ 156536 h 1022810"/>
              <a:gd name="connsiteX5" fmla="*/ 976820 w 1764632"/>
              <a:gd name="connsiteY5" fmla="*/ 25358 h 1022810"/>
              <a:gd name="connsiteX6" fmla="*/ 705853 w 1764632"/>
              <a:gd name="connsiteY6" fmla="*/ 28199 h 1022810"/>
              <a:gd name="connsiteX7" fmla="*/ 488184 w 1764632"/>
              <a:gd name="connsiteY7" fmla="*/ 194553 h 1022810"/>
              <a:gd name="connsiteX8" fmla="*/ 419911 w 1764632"/>
              <a:gd name="connsiteY8" fmla="*/ 554246 h 1022810"/>
              <a:gd name="connsiteX9" fmla="*/ 711200 w 1764632"/>
              <a:gd name="connsiteY9" fmla="*/ 782178 h 1022810"/>
              <a:gd name="connsiteX10" fmla="*/ 1363579 w 1764632"/>
              <a:gd name="connsiteY10" fmla="*/ 931904 h 1022810"/>
              <a:gd name="connsiteX11" fmla="*/ 1764632 w 1764632"/>
              <a:gd name="connsiteY11" fmla="*/ 1022810 h 1022810"/>
              <a:gd name="connsiteX0" fmla="*/ 0 w 1764632"/>
              <a:gd name="connsiteY0" fmla="*/ 953085 h 1017254"/>
              <a:gd name="connsiteX1" fmla="*/ 609600 w 1764632"/>
              <a:gd name="connsiteY1" fmla="*/ 910306 h 1017254"/>
              <a:gd name="connsiteX2" fmla="*/ 1112253 w 1764632"/>
              <a:gd name="connsiteY2" fmla="*/ 781969 h 1017254"/>
              <a:gd name="connsiteX3" fmla="*/ 1267327 w 1764632"/>
              <a:gd name="connsiteY3" fmla="*/ 402306 h 1017254"/>
              <a:gd name="connsiteX4" fmla="*/ 1171074 w 1764632"/>
              <a:gd name="connsiteY4" fmla="*/ 150980 h 1017254"/>
              <a:gd name="connsiteX5" fmla="*/ 976820 w 1764632"/>
              <a:gd name="connsiteY5" fmla="*/ 19802 h 1017254"/>
              <a:gd name="connsiteX6" fmla="*/ 720140 w 1764632"/>
              <a:gd name="connsiteY6" fmla="*/ 32168 h 1017254"/>
              <a:gd name="connsiteX7" fmla="*/ 488184 w 1764632"/>
              <a:gd name="connsiteY7" fmla="*/ 188997 h 1017254"/>
              <a:gd name="connsiteX8" fmla="*/ 419911 w 1764632"/>
              <a:gd name="connsiteY8" fmla="*/ 548690 h 1017254"/>
              <a:gd name="connsiteX9" fmla="*/ 711200 w 1764632"/>
              <a:gd name="connsiteY9" fmla="*/ 776622 h 1017254"/>
              <a:gd name="connsiteX10" fmla="*/ 1363579 w 1764632"/>
              <a:gd name="connsiteY10" fmla="*/ 926348 h 1017254"/>
              <a:gd name="connsiteX11" fmla="*/ 1764632 w 1764632"/>
              <a:gd name="connsiteY11" fmla="*/ 1017254 h 1017254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171074 w 1764632"/>
              <a:gd name="connsiteY4" fmla="*/ 1445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457812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48590"/>
              <a:gd name="connsiteY0" fmla="*/ 946679 h 987704"/>
              <a:gd name="connsiteX1" fmla="*/ 609600 w 1748590"/>
              <a:gd name="connsiteY1" fmla="*/ 903900 h 987704"/>
              <a:gd name="connsiteX2" fmla="*/ 1117015 w 1748590"/>
              <a:gd name="connsiteY2" fmla="*/ 748576 h 987704"/>
              <a:gd name="connsiteX3" fmla="*/ 1267327 w 1748590"/>
              <a:gd name="connsiteY3" fmla="*/ 457812 h 987704"/>
              <a:gd name="connsiteX4" fmla="*/ 1209174 w 1748590"/>
              <a:gd name="connsiteY4" fmla="*/ 157274 h 987704"/>
              <a:gd name="connsiteX5" fmla="*/ 1006982 w 1748590"/>
              <a:gd name="connsiteY5" fmla="*/ 28018 h 987704"/>
              <a:gd name="connsiteX6" fmla="*/ 720140 w 1748590"/>
              <a:gd name="connsiteY6" fmla="*/ 25762 h 987704"/>
              <a:gd name="connsiteX7" fmla="*/ 488184 w 1748590"/>
              <a:gd name="connsiteY7" fmla="*/ 182591 h 987704"/>
              <a:gd name="connsiteX8" fmla="*/ 419911 w 1748590"/>
              <a:gd name="connsiteY8" fmla="*/ 542284 h 987704"/>
              <a:gd name="connsiteX9" fmla="*/ 711200 w 1748590"/>
              <a:gd name="connsiteY9" fmla="*/ 770216 h 987704"/>
              <a:gd name="connsiteX10" fmla="*/ 1363579 w 1748590"/>
              <a:gd name="connsiteY10" fmla="*/ 919942 h 987704"/>
              <a:gd name="connsiteX11" fmla="*/ 1748590 w 1748590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19911 w 1759285"/>
              <a:gd name="connsiteY8" fmla="*/ 542284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34405 w 1759285"/>
              <a:gd name="connsiteY8" fmla="*/ 530638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9285" h="987704">
                <a:moveTo>
                  <a:pt x="0" y="946679"/>
                </a:moveTo>
                <a:cubicBezTo>
                  <a:pt x="212112" y="939549"/>
                  <a:pt x="423431" y="936917"/>
                  <a:pt x="609600" y="903900"/>
                </a:cubicBezTo>
                <a:cubicBezTo>
                  <a:pt x="795769" y="870883"/>
                  <a:pt x="1007394" y="822924"/>
                  <a:pt x="1117015" y="748576"/>
                </a:cubicBezTo>
                <a:cubicBezTo>
                  <a:pt x="1226636" y="674228"/>
                  <a:pt x="1251967" y="556362"/>
                  <a:pt x="1267327" y="457812"/>
                </a:cubicBezTo>
                <a:cubicBezTo>
                  <a:pt x="1282687" y="359262"/>
                  <a:pt x="1252565" y="228906"/>
                  <a:pt x="1209174" y="157274"/>
                </a:cubicBezTo>
                <a:cubicBezTo>
                  <a:pt x="1165783" y="85642"/>
                  <a:pt x="1088488" y="49937"/>
                  <a:pt x="1006982" y="28018"/>
                </a:cubicBezTo>
                <a:cubicBezTo>
                  <a:pt x="925476" y="6099"/>
                  <a:pt x="806606" y="0"/>
                  <a:pt x="720140" y="25762"/>
                </a:cubicBezTo>
                <a:cubicBezTo>
                  <a:pt x="633674" y="51524"/>
                  <a:pt x="535807" y="98445"/>
                  <a:pt x="488184" y="182591"/>
                </a:cubicBezTo>
                <a:cubicBezTo>
                  <a:pt x="440562" y="266737"/>
                  <a:pt x="397236" y="432701"/>
                  <a:pt x="434405" y="530638"/>
                </a:cubicBezTo>
                <a:cubicBezTo>
                  <a:pt x="471574" y="628575"/>
                  <a:pt x="556338" y="705332"/>
                  <a:pt x="711200" y="770216"/>
                </a:cubicBezTo>
                <a:cubicBezTo>
                  <a:pt x="866062" y="835100"/>
                  <a:pt x="1363579" y="919942"/>
                  <a:pt x="1363579" y="919942"/>
                </a:cubicBezTo>
                <a:lnTo>
                  <a:pt x="1759285" y="987704"/>
                </a:ln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618" y="1958761"/>
            <a:ext cx="370335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Heliocentric transformation allows us to infer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 near-constant distance from the sun</a:t>
            </a:r>
          </a:p>
          <a:p>
            <a:pPr marL="169863" indent="-169863"/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	(we have a strong prior)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Also helps us compare             asteroid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in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linear space,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common time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Enables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clustering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identify observations as one object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84" name="Arc 83"/>
          <p:cNvSpPr/>
          <p:nvPr/>
        </p:nvSpPr>
        <p:spPr bwMode="auto">
          <a:xfrm rot="20620318">
            <a:off x="4112302" y="3020607"/>
            <a:ext cx="3434014" cy="6094690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rot="20620318">
            <a:off x="4022001" y="2871611"/>
            <a:ext cx="3601916" cy="6392682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97860" y="5502382"/>
            <a:ext cx="155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Earth is moving faster </a:t>
            </a:r>
          </a:p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than the asteroid!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2033424"/>
            <a:ext cx="33364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Dividing into sky regions allows for a more     precise clustering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209359"/>
            <a:ext cx="33364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           (least squares fit)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101644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KNOWN TRAINING SET (THANKS TO MATT PAYNE, MINOR PLANET 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7203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RADIUS: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0.0005-0.0010 radians</a:t>
            </a:r>
            <a:endParaRPr lang="en-GB" altLang="ja-JP" sz="1800" b="0" kern="0" spc="300" dirty="0" smtClean="0">
              <a:solidFill>
                <a:srgbClr val="255B89">
                  <a:lumMod val="60000"/>
                  <a:lumOff val="4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0713" y="3650486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speed (average case log(n))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7678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90% 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NEAR-ZERO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19978" y="2082869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WITH MATT PAYNE, </a:t>
            </a: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latin typeface="Vector Battle" pitchFamily="34" charset="0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25904" y="6537886"/>
            <a:ext cx="239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30 NOVEMBER 2017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805014" y="2078477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WITH MATT PAYNE, </a:t>
            </a: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100" y="861545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124" y="5343277"/>
            <a:ext cx="919547" cy="9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6414" y="1050386"/>
            <a:ext cx="885789" cy="79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-211440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Strong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linking with heliocentric transformation &amp; KD-tree clustering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                                                                                        a 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currently restricted to small                                                                       (monthly) observation time window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all 14m                                                                                                             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31"/>
          <a:stretch>
            <a:fillRect/>
          </a:stretch>
        </p:blipFill>
        <p:spPr>
          <a:xfrm>
            <a:off x="5014912" y="2511422"/>
            <a:ext cx="4314825" cy="30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1225" y="125604"/>
            <a:ext cx="9729927" cy="6486618"/>
            <a:chOff x="4349642" y="125604"/>
            <a:chExt cx="4972026" cy="3314684"/>
          </a:xfrm>
        </p:grpSpPr>
        <p:pic>
          <p:nvPicPr>
            <p:cNvPr id="5" name="Picture 5" descr="C:\Users\ry\Dropbox\GIT\182proj\Presentation\ncluster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9642" y="125604"/>
              <a:ext cx="4972026" cy="3314684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4578028" y="308120"/>
              <a:ext cx="45320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Total clusters detected vs. KD-tree cluster radius (training set)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3033" y="95541"/>
            <a:ext cx="10044650" cy="6696433"/>
            <a:chOff x="4349642" y="3477290"/>
            <a:chExt cx="4972026" cy="3314684"/>
          </a:xfrm>
        </p:grpSpPr>
        <p:pic>
          <p:nvPicPr>
            <p:cNvPr id="7" name="Picture 6" descr="C:\Users\ry\Dropbox\GIT\182proj\Presentation\nerrors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9642" y="3477290"/>
              <a:ext cx="4972026" cy="3314684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5123470" y="3663115"/>
              <a:ext cx="361028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Error rate vs. KD-tree cluster radius (training set)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7004" y="1856916"/>
            <a:ext cx="64811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pPr algn="r"/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Discover &gt;90% of potentially                   hazardous asteroids with                    diameters &gt;140 meters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32" y="4132835"/>
            <a:ext cx="3355492" cy="2591055"/>
          </a:xfrm>
          <a:prstGeom prst="rect">
            <a:avLst/>
          </a:prstGeom>
        </p:spPr>
      </p:pic>
      <p:pic>
        <p:nvPicPr>
          <p:cNvPr id="1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4" cstate="print"/>
          <a:srcRect l="34896" b="16689"/>
          <a:stretch>
            <a:fillRect/>
          </a:stretch>
        </p:blipFill>
        <p:spPr bwMode="auto">
          <a:xfrm>
            <a:off x="5846648" y="1767256"/>
            <a:ext cx="3371351" cy="224162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826854" y="4830993"/>
            <a:ext cx="49016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170m                          asteroid observations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396082" y="19889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Asteroid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‘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’ are found by matching 3+ detections in digital exposures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90% can be identified immediately.  But there are      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14 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unmatched 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endParaRPr lang="en-US" sz="28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buFont typeface="Arial" pitchFamily="34" charset="0"/>
              <a:buChar char="•"/>
            </a:pP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Growing quickly as telescope aperture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315" y="2219342"/>
            <a:ext cx="4841482" cy="40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Observed from Earth, asteroid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This, with the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density of asteroids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naïve linking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pos’n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/velocity in the radial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Sparse observations can be separated by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weeks, months, or years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force is impractical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 (Current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soln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= O(n</a:t>
            </a:r>
            <a:r>
              <a:rPr lang="en-US" sz="2000" b="0" baseline="3000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3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)!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2050" name="Picture 2" descr="C:\Users\ry\Dropbox\GIT\182proj\Presentation\tangent_plane_asteroids.png"/>
          <p:cNvPicPr>
            <a:picLocks noChangeAspect="1" noChangeArrowheads="1"/>
          </p:cNvPicPr>
          <p:nvPr/>
        </p:nvPicPr>
        <p:blipFill>
          <a:blip r:embed="rId2" cstate="print"/>
          <a:srcRect l="6593" t="10417" r="8754" b="8583"/>
          <a:stretch>
            <a:fillRect/>
          </a:stretch>
        </p:blipFill>
        <p:spPr bwMode="auto">
          <a:xfrm>
            <a:off x="4190163" y="1087090"/>
            <a:ext cx="5639637" cy="47966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5661024" y="4390569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5661024" y="4600423"/>
            <a:ext cx="1940134" cy="8147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661025" y="4276725"/>
            <a:ext cx="1940130" cy="1138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1155" y="4276725"/>
            <a:ext cx="1952420" cy="11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7601156" y="4276725"/>
            <a:ext cx="1952419" cy="113843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325247" y="4103147"/>
            <a:ext cx="337868" cy="347155"/>
            <a:chOff x="8579989" y="838248"/>
            <a:chExt cx="337868" cy="347155"/>
          </a:xfrm>
        </p:grpSpPr>
        <p:sp>
          <p:nvSpPr>
            <p:cNvPr id="18" name="Oval 17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5532911" y="805686"/>
            <a:ext cx="325281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Earth’s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568" y="2961814"/>
            <a:ext cx="3703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When we apply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heliocentric transformation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, the trajectories become clear!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Similar to applying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the kernel trick from 2d to 3d space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then set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‘focal distance’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by scanning radial distances/velocities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3074" name="Picture 2" descr="C:\Users\ry\Dropbox\GIT\182proj\Presentation\helio.png"/>
          <p:cNvPicPr>
            <a:picLocks noChangeAspect="1" noChangeArrowheads="1"/>
          </p:cNvPicPr>
          <p:nvPr/>
        </p:nvPicPr>
        <p:blipFill>
          <a:blip r:embed="rId2" cstate="print"/>
          <a:srcRect l="7185" t="9639" r="7704" b="8111"/>
          <a:stretch>
            <a:fillRect/>
          </a:stretch>
        </p:blipFill>
        <p:spPr bwMode="auto">
          <a:xfrm>
            <a:off x="4190163" y="1122552"/>
            <a:ext cx="5715837" cy="490994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7" y="4240748"/>
            <a:ext cx="1805542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5403297" y="4240748"/>
            <a:ext cx="1835703" cy="111139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13800" y="3741122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239000" y="3950976"/>
            <a:ext cx="1962151" cy="140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403297" y="3741122"/>
            <a:ext cx="3410504" cy="499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234363" y="4082516"/>
            <a:ext cx="337868" cy="347155"/>
            <a:chOff x="8579989" y="838248"/>
            <a:chExt cx="337868" cy="347155"/>
          </a:xfrm>
        </p:grpSpPr>
        <p:sp>
          <p:nvSpPr>
            <p:cNvPr id="32" name="Oval 31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ectangle 33"/>
          <p:cNvSpPr/>
          <p:nvPr/>
        </p:nvSpPr>
        <p:spPr>
          <a:xfrm>
            <a:off x="5451961" y="805686"/>
            <a:ext cx="34147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the Sun’s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109952</TotalTime>
  <Words>740</Words>
  <Application>Microsoft Office PowerPoint</Application>
  <PresentationFormat>A4 Paper (210x297 mm)</PresentationFormat>
  <Paragraphs>180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7299</cp:revision>
  <cp:lastPrinted>2013-10-24T18:36:14Z</cp:lastPrinted>
  <dcterms:created xsi:type="dcterms:W3CDTF">2012-04-12T16:01:00Z</dcterms:created>
  <dcterms:modified xsi:type="dcterms:W3CDTF">2017-11-30T19:50:04Z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